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7" r:id="rId2"/>
    <p:sldId id="288" r:id="rId3"/>
    <p:sldId id="299" r:id="rId4"/>
    <p:sldId id="300" r:id="rId5"/>
    <p:sldId id="301" r:id="rId6"/>
    <p:sldId id="298" r:id="rId7"/>
    <p:sldId id="289" r:id="rId8"/>
    <p:sldId id="290" r:id="rId9"/>
    <p:sldId id="291" r:id="rId10"/>
    <p:sldId id="306" r:id="rId11"/>
    <p:sldId id="307" r:id="rId12"/>
    <p:sldId id="303" r:id="rId13"/>
    <p:sldId id="296" r:id="rId14"/>
    <p:sldId id="302" r:id="rId15"/>
    <p:sldId id="304" r:id="rId16"/>
    <p:sldId id="305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32" autoAdjust="0"/>
    <p:restoredTop sz="94660"/>
  </p:normalViewPr>
  <p:slideViewPr>
    <p:cSldViewPr>
      <p:cViewPr varScale="1">
        <p:scale>
          <a:sx n="110" d="100"/>
          <a:sy n="110" d="100"/>
        </p:scale>
        <p:origin x="2128" y="8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177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203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6455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197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6845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16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6031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436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961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4119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1017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D43E3A-F406-4E42-91FA-F40C833B2F1A}" type="datetimeFigureOut">
              <a:rPr lang="en-US" smtClean="0"/>
              <a:t>1/24/2018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B84FC-A08F-4926-BF2B-441A828EF0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7959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hyperlink" Target="https://www.youtube.com/watch?v=e6b4dRHwQ7s" TargetMode="External"/><Relationship Id="rId7" Type="http://schemas.openxmlformats.org/officeDocument/2006/relationships/image" Target="../media/image4.png"/><Relationship Id="rId2" Type="http://schemas.openxmlformats.org/officeDocument/2006/relationships/hyperlink" Target="https://www.youtube.com/watch?v=_n_sWv64h3w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ommunity.alteryx.com/t5/Alteryx-Academy/ct-p/alteryx-academy" TargetMode="External"/><Relationship Id="rId5" Type="http://schemas.openxmlformats.org/officeDocument/2006/relationships/hyperlink" Target="https://www.youtube.com/watch?v=BOIyyg64Hmc" TargetMode="External"/><Relationship Id="rId4" Type="http://schemas.openxmlformats.org/officeDocument/2006/relationships/hyperlink" Target="https://www.youtube.com/watch?v=zquiSMvxrhU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qbYYamU42Sw" TargetMode="External"/><Relationship Id="rId2" Type="http://schemas.openxmlformats.org/officeDocument/2006/relationships/hyperlink" Target="https://www.youtube.com/watch?v=LFDAQfN0L9k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https://www.youtube.com/watch?v=gyBI6arfMzs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hyperlink" Target="https://confluence.cornell.edu/display/metrics/Successful+Metric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755BC03-CA5E-443B-B686-E78F5FC7A9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2292" y="274638"/>
            <a:ext cx="1280271" cy="118272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7C24BEC-159D-4315-860E-A1DD1B57A6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90D2738-3CB3-4EF2-ABA0-F5D3F04CAA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811708" y="4267200"/>
            <a:ext cx="5520584" cy="16039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9A25B4E-3A4F-4808-93F2-7E29CD4897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8356" y="1457365"/>
            <a:ext cx="5867288" cy="2487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543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1"/>
          </p:nvPr>
        </p:nvSpPr>
        <p:spPr>
          <a:xfrm>
            <a:off x="426159" y="1063283"/>
            <a:ext cx="822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chemeClr val="accent1"/>
                </a:solidFill>
              </a:rPr>
              <a:t>https://www.alteryx.com/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C06559-A1D7-4A52-A23A-1973E4FCC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02792" y="321684"/>
            <a:ext cx="1282015" cy="11834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B66FF46-162F-449C-A502-6336656FD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4500" y="3352800"/>
            <a:ext cx="4791699" cy="332389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6212760-707B-444A-AC29-36E52CA537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8600" y="1524948"/>
            <a:ext cx="7315200" cy="192970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F261C6C-EBE4-4499-8704-5BF343D31A5D}"/>
              </a:ext>
            </a:extLst>
          </p:cNvPr>
          <p:cNvSpPr txBox="1"/>
          <p:nvPr/>
        </p:nvSpPr>
        <p:spPr>
          <a:xfrm>
            <a:off x="457200" y="3781152"/>
            <a:ext cx="3124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 the Cloud Version</a:t>
            </a:r>
          </a:p>
          <a:p>
            <a:r>
              <a:rPr lang="en-US" dirty="0"/>
              <a:t>You will not need to load anything.  It is limited to 90 minutes per session.</a:t>
            </a:r>
          </a:p>
        </p:txBody>
      </p:sp>
    </p:spTree>
    <p:extLst>
      <p:ext uri="{BB962C8B-B14F-4D97-AF65-F5344CB8AC3E}">
        <p14:creationId xmlns:p14="http://schemas.microsoft.com/office/powerpoint/2010/main" val="3082029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1"/>
          </p:nvPr>
        </p:nvSpPr>
        <p:spPr>
          <a:xfrm>
            <a:off x="426159" y="1063283"/>
            <a:ext cx="8229600" cy="42411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1"/>
                </a:solidFill>
              </a:rPr>
              <a:t>Alteryx Tutorials</a:t>
            </a:r>
          </a:p>
          <a:p>
            <a:pPr lvl="1"/>
            <a:r>
              <a:rPr lang="en-US" sz="2000" dirty="0">
                <a:solidFill>
                  <a:schemeClr val="accent1"/>
                </a:solidFill>
                <a:hlinkClick r:id="rId2"/>
              </a:rPr>
              <a:t>https://www.youtube.com/watch?v=_n_sWv64h3w</a:t>
            </a:r>
            <a:endParaRPr lang="en-US" sz="2000" dirty="0">
              <a:solidFill>
                <a:schemeClr val="accent1"/>
              </a:solidFill>
            </a:endParaRPr>
          </a:p>
          <a:p>
            <a:pPr lvl="1"/>
            <a:r>
              <a:rPr lang="en-US" sz="2000" dirty="0">
                <a:solidFill>
                  <a:schemeClr val="accent1"/>
                </a:solidFill>
                <a:hlinkClick r:id="rId3"/>
              </a:rPr>
              <a:t>https://www.youtube.com/watch?v=e6b4dRHwQ7s</a:t>
            </a:r>
            <a:endParaRPr lang="en-US" sz="2000" dirty="0">
              <a:solidFill>
                <a:schemeClr val="accent1"/>
              </a:solidFill>
            </a:endParaRPr>
          </a:p>
          <a:p>
            <a:pPr lvl="1"/>
            <a:r>
              <a:rPr lang="en-US" sz="2000" dirty="0">
                <a:solidFill>
                  <a:schemeClr val="accent1"/>
                </a:solidFill>
                <a:hlinkClick r:id="rId4"/>
              </a:rPr>
              <a:t>https://www.youtube.com/watch?v=zquiSMvxrhU</a:t>
            </a:r>
            <a:endParaRPr lang="en-US" sz="2000" dirty="0">
              <a:solidFill>
                <a:schemeClr val="accent1"/>
              </a:solidFill>
            </a:endParaRPr>
          </a:p>
          <a:p>
            <a:pPr lvl="1"/>
            <a:r>
              <a:rPr lang="en-US" sz="2000" dirty="0">
                <a:solidFill>
                  <a:schemeClr val="accent1"/>
                </a:solidFill>
                <a:hlinkClick r:id="rId5"/>
              </a:rPr>
              <a:t>https://www.youtube.com/watch?v=BOIyyg64Hmc</a:t>
            </a:r>
            <a:endParaRPr lang="en-US" sz="2000" dirty="0">
              <a:solidFill>
                <a:schemeClr val="accent1"/>
              </a:solidFill>
            </a:endParaRPr>
          </a:p>
          <a:p>
            <a:r>
              <a:rPr lang="en-US" sz="2400" dirty="0">
                <a:solidFill>
                  <a:schemeClr val="accent1"/>
                </a:solidFill>
              </a:rPr>
              <a:t>Another source for help is from Alteryx Academy</a:t>
            </a:r>
          </a:p>
          <a:p>
            <a:pPr lvl="1"/>
            <a:r>
              <a:rPr lang="en-US" sz="2000" dirty="0">
                <a:solidFill>
                  <a:schemeClr val="accent1"/>
                </a:solidFill>
                <a:hlinkClick r:id="rId6"/>
              </a:rPr>
              <a:t>https://community.alteryx.com/t5/Alteryx-Academy/ct-p/alteryx-academy</a:t>
            </a:r>
            <a:endParaRPr lang="en-US" sz="2000" dirty="0">
              <a:solidFill>
                <a:schemeClr val="accent1"/>
              </a:solidFill>
            </a:endParaRPr>
          </a:p>
          <a:p>
            <a:r>
              <a:rPr lang="en-US" sz="2400" dirty="0">
                <a:solidFill>
                  <a:schemeClr val="accent1"/>
                </a:solidFill>
              </a:rPr>
              <a:t>Help inside product:</a:t>
            </a:r>
          </a:p>
          <a:p>
            <a:pPr lvl="1"/>
            <a:endParaRPr lang="en-US" sz="2000" dirty="0">
              <a:solidFill>
                <a:schemeClr val="accent1"/>
              </a:solidFill>
            </a:endParaRPr>
          </a:p>
          <a:p>
            <a:pPr lvl="1"/>
            <a:endParaRPr lang="en-US" sz="2000" dirty="0">
              <a:solidFill>
                <a:schemeClr val="accent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7C06559-A1D7-4A52-A23A-1973E4FCCB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9630" y="265760"/>
            <a:ext cx="1282015" cy="118347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CA6271E-04DF-4F92-A81D-84E2EBC6538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14800" y="3826238"/>
            <a:ext cx="4191000" cy="2919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5310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2400" dirty="0"/>
              <a:t>Data Munging</a:t>
            </a:r>
            <a:br>
              <a:rPr lang="en-US" dirty="0"/>
            </a:br>
            <a:r>
              <a:rPr lang="en-US" sz="1800" b="1" i="1" dirty="0">
                <a:solidFill>
                  <a:srgbClr val="0066FF"/>
                </a:solidFill>
              </a:rPr>
              <a:t>Week 3 Homework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2863" indent="0">
              <a:buNone/>
            </a:pPr>
            <a:r>
              <a:rPr lang="en-US" sz="2000" b="1" dirty="0"/>
              <a:t>Assignment 3</a:t>
            </a:r>
          </a:p>
          <a:p>
            <a:pPr marL="42863" indent="0">
              <a:buNone/>
            </a:pPr>
            <a:endParaRPr lang="en-US" sz="1500" b="1" dirty="0"/>
          </a:p>
          <a:p>
            <a:pPr marL="328613" indent="-285750"/>
            <a:r>
              <a:rPr lang="en-US" sz="1600" b="1" dirty="0"/>
              <a:t>Part 1</a:t>
            </a:r>
          </a:p>
          <a:p>
            <a:pPr marL="42863" indent="0">
              <a:buNone/>
            </a:pPr>
            <a:r>
              <a:rPr lang="en-US" sz="1600" b="1" dirty="0" err="1"/>
              <a:t>Youtube</a:t>
            </a:r>
            <a:r>
              <a:rPr lang="en-US" sz="1600" b="1" dirty="0"/>
              <a:t> Videos:</a:t>
            </a:r>
          </a:p>
          <a:p>
            <a:pPr marL="42863" indent="0">
              <a:buNone/>
            </a:pPr>
            <a:r>
              <a:rPr lang="en-US" sz="1400" b="1" dirty="0">
                <a:hlinkClick r:id="rId2"/>
              </a:rPr>
              <a:t>https://www.youtube.com/watch?v=LFDAQfN0L9k</a:t>
            </a:r>
            <a:endParaRPr lang="en-US" sz="1400" b="1" dirty="0"/>
          </a:p>
          <a:p>
            <a:pPr marL="42863" indent="0">
              <a:buNone/>
            </a:pPr>
            <a:r>
              <a:rPr lang="en-US" sz="1400" b="1" dirty="0">
                <a:hlinkClick r:id="rId3"/>
              </a:rPr>
              <a:t>https://www.youtube.com/watch?v=qbYYamU42Sw</a:t>
            </a:r>
            <a:endParaRPr lang="en-US" sz="1400" b="1" dirty="0"/>
          </a:p>
          <a:p>
            <a:pPr marL="42863" indent="0">
              <a:buNone/>
            </a:pPr>
            <a:r>
              <a:rPr lang="en-US" sz="1400" b="1" dirty="0">
                <a:hlinkClick r:id="rId4"/>
              </a:rPr>
              <a:t>https://www.youtube.com/watch?v=gyBI6arfMzs</a:t>
            </a:r>
            <a:endParaRPr lang="en-US" sz="1400" b="1" dirty="0"/>
          </a:p>
          <a:p>
            <a:pPr marL="42863" indent="0">
              <a:buNone/>
            </a:pPr>
            <a:endParaRPr lang="en-US" sz="1400" b="1" dirty="0"/>
          </a:p>
          <a:p>
            <a:pPr marL="42863" indent="0">
              <a:buNone/>
            </a:pPr>
            <a:r>
              <a:rPr lang="en-US" sz="1600" b="1" dirty="0"/>
              <a:t>Business Objective:</a:t>
            </a:r>
          </a:p>
          <a:p>
            <a:pPr marL="42863" indent="0">
              <a:buNone/>
            </a:pPr>
            <a:r>
              <a:rPr lang="en-US" sz="1600" b="1" dirty="0">
                <a:solidFill>
                  <a:srgbClr val="FF0000"/>
                </a:solidFill>
              </a:rPr>
              <a:t>Submit: </a:t>
            </a:r>
            <a:r>
              <a:rPr lang="en-US" sz="1600" b="1" dirty="0"/>
              <a:t>Create an </a:t>
            </a:r>
            <a:r>
              <a:rPr lang="en-US" sz="1600" b="1" dirty="0" err="1"/>
              <a:t>ipython</a:t>
            </a:r>
            <a:r>
              <a:rPr lang="en-US" sz="1600" b="1" dirty="0"/>
              <a:t> notebook that a student could use to learn about the data munging examples covered in the three videos (html)</a:t>
            </a:r>
          </a:p>
          <a:p>
            <a:pPr marL="42863" indent="0">
              <a:buNone/>
            </a:pPr>
            <a:r>
              <a:rPr lang="en-US" sz="1600" b="1" dirty="0">
                <a:solidFill>
                  <a:srgbClr val="FF0000"/>
                </a:solidFill>
              </a:rPr>
              <a:t>Submit: </a:t>
            </a:r>
            <a:r>
              <a:rPr lang="en-US" sz="1600" b="1" dirty="0"/>
              <a:t>data set used for data munging/analysis</a:t>
            </a:r>
          </a:p>
          <a:p>
            <a:pPr marL="257175" indent="-214313"/>
            <a:r>
              <a:rPr lang="en-US" sz="1600" b="1" dirty="0"/>
              <a:t>Script should include code blocks that represent data analysis/data munging</a:t>
            </a:r>
          </a:p>
          <a:p>
            <a:pPr marL="257175" indent="-214313"/>
            <a:r>
              <a:rPr lang="en-US" sz="1600" b="1" dirty="0"/>
              <a:t>Script should provide code that supports the import/export of data into/out of the </a:t>
            </a:r>
            <a:r>
              <a:rPr lang="en-US" sz="1600" b="1" dirty="0" err="1"/>
              <a:t>ipython</a:t>
            </a:r>
            <a:r>
              <a:rPr lang="en-US" sz="1600" b="1" dirty="0"/>
              <a:t> notebook</a:t>
            </a:r>
          </a:p>
          <a:p>
            <a:pPr marL="257175" indent="-214313"/>
            <a:r>
              <a:rPr lang="en-US" sz="1600" b="1" dirty="0"/>
              <a:t>Script should include all comments to explain what the code block is doing</a:t>
            </a:r>
          </a:p>
          <a:p>
            <a:pPr marL="257175" indent="-214313"/>
            <a:endParaRPr lang="en-US" sz="1200" b="1" dirty="0"/>
          </a:p>
          <a:p>
            <a:pPr marL="42863" indent="0">
              <a:buNone/>
            </a:pPr>
            <a:endParaRPr lang="en-US" sz="1200" b="1" dirty="0"/>
          </a:p>
          <a:p>
            <a:pPr marL="600075" lvl="1"/>
            <a:endParaRPr lang="en-US" sz="1200" b="1" dirty="0"/>
          </a:p>
          <a:p>
            <a:pPr marL="300038"/>
            <a:endParaRPr lang="en-US" sz="1500" dirty="0"/>
          </a:p>
          <a:p>
            <a:pPr marL="342900" lvl="1" indent="0">
              <a:buNone/>
            </a:pPr>
            <a:endParaRPr lang="en-US" sz="1200" dirty="0"/>
          </a:p>
          <a:p>
            <a:pPr marL="0" indent="0">
              <a:buNone/>
            </a:pPr>
            <a:endParaRPr lang="en-US" sz="1500" dirty="0"/>
          </a:p>
          <a:p>
            <a:endParaRPr lang="en-US" sz="1425" dirty="0"/>
          </a:p>
          <a:p>
            <a:pPr marL="85725" indent="0">
              <a:buNone/>
            </a:pPr>
            <a:endParaRPr lang="en-US" dirty="0"/>
          </a:p>
          <a:p>
            <a:pPr marL="85725" indent="0">
              <a:buNone/>
            </a:pPr>
            <a:endParaRPr lang="en-US" dirty="0"/>
          </a:p>
          <a:p>
            <a:pPr lvl="2"/>
            <a:endParaRPr lang="en-US" dirty="0"/>
          </a:p>
          <a:p>
            <a:pPr lvl="2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4B84FC-A08F-4926-BF2B-441A828EF023}" type="slidenum">
              <a:rPr lang="en-US" smtClean="0"/>
              <a:t>12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C27A9C8-8097-4356-AA87-B45A5FDFB4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2766" y="1310992"/>
            <a:ext cx="961511" cy="887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4365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>
            <a:normAutofit lnSpcReduction="10000"/>
          </a:bodyPr>
          <a:lstStyle/>
          <a:p>
            <a:r>
              <a:rPr lang="en-US" sz="2000" b="1" dirty="0"/>
              <a:t>Part 2:</a:t>
            </a:r>
          </a:p>
          <a:p>
            <a:pPr lvl="1"/>
            <a:r>
              <a:rPr lang="en-US" sz="2200" dirty="0"/>
              <a:t>Data munge and prepare reports using dataset Marathon Data (use the data set in this weeks content folder) </a:t>
            </a:r>
          </a:p>
          <a:p>
            <a:pPr lvl="1"/>
            <a:r>
              <a:rPr lang="en-US" sz="2200" dirty="0"/>
              <a:t>Add Headers: Name, Jersey Number, Gender, Age, Home Town, Final Time, etc.</a:t>
            </a:r>
          </a:p>
          <a:p>
            <a:pPr lvl="1"/>
            <a:r>
              <a:rPr lang="en-US" sz="2200" dirty="0"/>
              <a:t>Use either data munging environment you would like (R, Python)</a:t>
            </a:r>
          </a:p>
          <a:p>
            <a:pPr lvl="1"/>
            <a:r>
              <a:rPr lang="en-US" sz="2200" dirty="0"/>
              <a:t> Convert all text to caps, do record counts by State, timeline analysis by age (group by )</a:t>
            </a:r>
          </a:p>
          <a:p>
            <a:pPr lvl="1"/>
            <a:r>
              <a:rPr lang="en-US" sz="2200" dirty="0">
                <a:solidFill>
                  <a:srgbClr val="FF0000"/>
                </a:solidFill>
              </a:rPr>
              <a:t>Produce these reports: </a:t>
            </a:r>
          </a:p>
          <a:p>
            <a:pPr lvl="2"/>
            <a:r>
              <a:rPr lang="en-US" sz="1800" dirty="0">
                <a:solidFill>
                  <a:srgbClr val="FF0000"/>
                </a:solidFill>
              </a:rPr>
              <a:t>a. All runners (no percentages) </a:t>
            </a:r>
          </a:p>
          <a:p>
            <a:pPr lvl="2"/>
            <a:r>
              <a:rPr lang="en-US" sz="1800" dirty="0">
                <a:solidFill>
                  <a:srgbClr val="FF0000"/>
                </a:solidFill>
              </a:rPr>
              <a:t>b. All male runners </a:t>
            </a:r>
          </a:p>
          <a:p>
            <a:pPr lvl="2"/>
            <a:r>
              <a:rPr lang="en-US" sz="1800" dirty="0">
                <a:solidFill>
                  <a:srgbClr val="FF0000"/>
                </a:solidFill>
              </a:rPr>
              <a:t>c. All female runners</a:t>
            </a:r>
          </a:p>
          <a:p>
            <a:pPr lvl="1"/>
            <a:r>
              <a:rPr lang="en-US" sz="2200" dirty="0">
                <a:solidFill>
                  <a:srgbClr val="FF0000"/>
                </a:solidFill>
              </a:rPr>
              <a:t>Which State has the fastest runners by gender</a:t>
            </a:r>
          </a:p>
          <a:p>
            <a:endParaRPr lang="en-US" sz="2000" dirty="0"/>
          </a:p>
          <a:p>
            <a:endParaRPr lang="en-US" sz="24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FD3A3B-4CAE-4750-BD73-DEB53B440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74638"/>
            <a:ext cx="1282015" cy="118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25009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638800"/>
          </a:xfrm>
        </p:spPr>
        <p:txBody>
          <a:bodyPr>
            <a:normAutofit lnSpcReduction="10000"/>
          </a:bodyPr>
          <a:lstStyle/>
          <a:p>
            <a:r>
              <a:rPr lang="en-US" sz="2000" b="1" dirty="0"/>
              <a:t>Part 3:  Use Alteryx </a:t>
            </a:r>
            <a:r>
              <a:rPr lang="en-US" sz="2000" b="1" dirty="0">
                <a:highlight>
                  <a:srgbClr val="FFFF00"/>
                </a:highlight>
              </a:rPr>
              <a:t>Use the free Cloud version </a:t>
            </a:r>
          </a:p>
          <a:p>
            <a:pPr lvl="1"/>
            <a:r>
              <a:rPr lang="en-US" sz="1800" dirty="0"/>
              <a:t>Review the Sample data cleansing of an unstructured file (see below)</a:t>
            </a:r>
          </a:p>
          <a:p>
            <a:pPr lvl="1"/>
            <a:r>
              <a:rPr lang="en-US" sz="1800" dirty="0"/>
              <a:t>You will need to click on the Input file and find the Security file and choose Fixed Width (see side screen shots)</a:t>
            </a:r>
          </a:p>
          <a:p>
            <a:pPr marL="914400" lvl="1"/>
            <a:endParaRPr lang="en-US" sz="1600" b="1" dirty="0"/>
          </a:p>
          <a:p>
            <a:endParaRPr lang="en-US" sz="2000" dirty="0"/>
          </a:p>
          <a:p>
            <a:endParaRPr lang="en-US" sz="24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sz="1800" dirty="0"/>
              <a:t>Compare and contrast Alteryx, Azure ML Studio,                                                     and Open Refine doing the following:</a:t>
            </a:r>
          </a:p>
          <a:p>
            <a:pPr lvl="2"/>
            <a:r>
              <a:rPr lang="en-US" sz="1400" dirty="0"/>
              <a:t>Pro’s and Con’s of each version</a:t>
            </a:r>
          </a:p>
          <a:p>
            <a:pPr lvl="2"/>
            <a:r>
              <a:rPr lang="en-US" sz="1400" dirty="0"/>
              <a:t>The tool you would bring to your workplace if you needed a visual tool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FD3A3B-4CAE-4750-BD73-DEB53B440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0" y="242778"/>
            <a:ext cx="1282015" cy="118347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D2197FE-5CE0-45BD-BAE8-9322AF79AA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943" y="2250270"/>
            <a:ext cx="6549342" cy="30431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E7AD6C0-7D7D-4CE6-8397-9889AD3D57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41448" y="1940730"/>
            <a:ext cx="2419918" cy="217407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7D00ACA-D021-4AC3-AB9A-4A97B1907F6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1475" y="4114800"/>
            <a:ext cx="2435210" cy="1804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2881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>
            <a:normAutofit/>
          </a:bodyPr>
          <a:lstStyle/>
          <a:p>
            <a:r>
              <a:rPr lang="en-US" sz="2400" b="1" dirty="0"/>
              <a:t>Part 4:</a:t>
            </a:r>
          </a:p>
          <a:p>
            <a:pPr marL="114300" indent="0">
              <a:buNone/>
            </a:pPr>
            <a:r>
              <a:rPr lang="en-US" sz="2400" b="1" dirty="0"/>
              <a:t>Reading Assignment: Big Data Processing Algorithms</a:t>
            </a:r>
          </a:p>
          <a:p>
            <a:pPr marL="914400" lvl="1" indent="-342900"/>
            <a:r>
              <a:rPr lang="en-US" sz="2000" b="1" dirty="0"/>
              <a:t>Answer Questions:</a:t>
            </a:r>
          </a:p>
          <a:p>
            <a:pPr marL="1314450" lvl="2" indent="-342900"/>
            <a:r>
              <a:rPr lang="en-US" sz="1600" b="1" dirty="0"/>
              <a:t>Explain what MapReduce does and give an example in your own words or a diagram.</a:t>
            </a:r>
          </a:p>
          <a:p>
            <a:pPr marL="1314450" lvl="2" indent="-342900"/>
            <a:r>
              <a:rPr lang="en-US" sz="1600" b="1" dirty="0"/>
              <a:t>Explain the Importance of YARN </a:t>
            </a:r>
          </a:p>
          <a:p>
            <a:pPr marL="914400" lvl="1" indent="-342900"/>
            <a:endParaRPr lang="en-US" sz="2000" b="1" dirty="0"/>
          </a:p>
          <a:p>
            <a:pPr marL="514350"/>
            <a:r>
              <a:rPr lang="en-US" sz="2400" b="1" dirty="0"/>
              <a:t>Part 5 </a:t>
            </a:r>
            <a:r>
              <a:rPr lang="en-US" sz="2400" b="1" dirty="0">
                <a:solidFill>
                  <a:srgbClr val="FF0000"/>
                </a:solidFill>
              </a:rPr>
              <a:t>(Team Effort)</a:t>
            </a:r>
          </a:p>
          <a:p>
            <a:pPr marL="914400" lvl="1"/>
            <a:r>
              <a:rPr lang="en-US" sz="2000" b="1" dirty="0"/>
              <a:t>Final Project Plan</a:t>
            </a:r>
          </a:p>
          <a:p>
            <a:pPr marL="1314450" lvl="2"/>
            <a:r>
              <a:rPr lang="en-US" sz="2000" b="1" dirty="0"/>
              <a:t>Team Name (aka A, B, C, etc.)</a:t>
            </a:r>
          </a:p>
          <a:p>
            <a:pPr marL="1314450" lvl="2"/>
            <a:r>
              <a:rPr lang="en-US" sz="2000" b="1" dirty="0"/>
              <a:t>Team Members</a:t>
            </a:r>
          </a:p>
          <a:p>
            <a:pPr marL="1314450" lvl="2"/>
            <a:r>
              <a:rPr lang="en-US" sz="2000" b="1" dirty="0"/>
              <a:t>Week by Week Plan to complete the final project</a:t>
            </a:r>
          </a:p>
          <a:p>
            <a:pPr marL="1314450" lvl="2"/>
            <a:r>
              <a:rPr lang="en-US" sz="2000" b="1" dirty="0"/>
              <a:t>List Strategies to share the workload and overcome obstacles</a:t>
            </a:r>
          </a:p>
          <a:p>
            <a:pPr marL="628650" lvl="1" indent="0">
              <a:buNone/>
            </a:pPr>
            <a:endParaRPr lang="en-US" sz="2000" b="1" dirty="0"/>
          </a:p>
          <a:p>
            <a:pPr marL="514350"/>
            <a:endParaRPr lang="en-US" sz="2400" b="1" dirty="0"/>
          </a:p>
          <a:p>
            <a:pPr marL="0" indent="0">
              <a:buNone/>
            </a:pPr>
            <a:endParaRPr lang="en-US" sz="2000" dirty="0"/>
          </a:p>
          <a:p>
            <a:endParaRPr lang="en-US" sz="24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FD3A3B-4CAE-4750-BD73-DEB53B440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74638"/>
            <a:ext cx="1282015" cy="118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821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66800"/>
            <a:ext cx="8229600" cy="5059363"/>
          </a:xfrm>
        </p:spPr>
        <p:txBody>
          <a:bodyPr>
            <a:normAutofit fontScale="92500" lnSpcReduction="20000"/>
          </a:bodyPr>
          <a:lstStyle/>
          <a:p>
            <a:pPr marL="514350"/>
            <a:r>
              <a:rPr lang="en-US" sz="2400" b="1" dirty="0"/>
              <a:t>Due Date:  </a:t>
            </a:r>
            <a:r>
              <a:rPr lang="en-US" sz="2400" b="1" dirty="0">
                <a:solidFill>
                  <a:srgbClr val="FF0000"/>
                </a:solidFill>
              </a:rPr>
              <a:t>2/27/2018 5:45PM</a:t>
            </a:r>
          </a:p>
          <a:p>
            <a:pPr marL="914400" lvl="1"/>
            <a:r>
              <a:rPr lang="en-US" sz="2000" b="1" dirty="0"/>
              <a:t>Final Project (Group Effort)</a:t>
            </a:r>
          </a:p>
          <a:p>
            <a:pPr marL="914400" lvl="1"/>
            <a:r>
              <a:rPr lang="en-US" sz="2000" b="1" dirty="0"/>
              <a:t>Complete the  3 – Node Hadoop Cluster Instructional Guide Reference A</a:t>
            </a:r>
          </a:p>
          <a:p>
            <a:pPr marL="914400" lvl="1"/>
            <a:endParaRPr lang="en-US" sz="2000" b="1" dirty="0"/>
          </a:p>
          <a:p>
            <a:pPr marL="0" indent="0">
              <a:buNone/>
            </a:pPr>
            <a:r>
              <a:rPr lang="en-US" sz="2400" dirty="0"/>
              <a:t>Business Objective: Develop a clear understanding of the Hadoop Big Data Architecture and </a:t>
            </a:r>
            <a:r>
              <a:rPr lang="en-US" sz="2400" dirty="0" err="1"/>
              <a:t>EcoSystem</a:t>
            </a:r>
            <a:r>
              <a:rPr lang="en-US" sz="2400" dirty="0"/>
              <a:t> using basic Linux commands in a Raspberry Pi hardware development environment.</a:t>
            </a:r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dirty="0"/>
              <a:t>Deliverables:</a:t>
            </a:r>
          </a:p>
          <a:p>
            <a:pPr marL="457200" indent="-457200">
              <a:buAutoNum type="arabicPeriod"/>
            </a:pPr>
            <a:r>
              <a:rPr lang="en-US" sz="2400" dirty="0"/>
              <a:t>An enhanced Instructional Guide</a:t>
            </a:r>
          </a:p>
          <a:p>
            <a:pPr marL="457200" indent="-457200">
              <a:buAutoNum type="arabicPeriod"/>
            </a:pPr>
            <a:r>
              <a:rPr lang="en-US" sz="2400" dirty="0"/>
              <a:t>15 Minute class presentation on what was learned, what was enhanced from original document and a representation of additional screen shots, flow diagrams, key word definitions etc. All team members are expected to speak during the presentation.</a:t>
            </a:r>
          </a:p>
          <a:p>
            <a:pPr marL="457200" indent="-457200">
              <a:buAutoNum type="arabicPeriod"/>
            </a:pPr>
            <a:r>
              <a:rPr lang="en-US" sz="2400" dirty="0"/>
              <a:t>Executive level presentation.</a:t>
            </a:r>
          </a:p>
          <a:p>
            <a:pPr marL="228600" indent="0">
              <a:buNone/>
            </a:pPr>
            <a:endParaRPr lang="en-US" sz="2400" b="1" dirty="0"/>
          </a:p>
          <a:p>
            <a:pPr marL="914400" lvl="1"/>
            <a:endParaRPr lang="en-US" sz="2000" b="1" dirty="0"/>
          </a:p>
          <a:p>
            <a:pPr marL="514350"/>
            <a:endParaRPr lang="en-US" sz="2400" b="1" dirty="0"/>
          </a:p>
          <a:p>
            <a:pPr marL="0" indent="0">
              <a:buNone/>
            </a:pPr>
            <a:endParaRPr lang="en-US" sz="2000" dirty="0"/>
          </a:p>
          <a:p>
            <a:endParaRPr lang="en-US" sz="2400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  <a:p>
            <a:pPr marL="914400" lvl="1" indent="-514350">
              <a:buFont typeface="+mj-lt"/>
              <a:buAutoNum type="arabicPeriod"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7FD3A3B-4CAE-4750-BD73-DEB53B440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74638"/>
            <a:ext cx="1282015" cy="118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319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Autofit/>
          </a:bodyPr>
          <a:lstStyle/>
          <a:p>
            <a:r>
              <a:rPr lang="en-US" sz="3200" b="1" dirty="0"/>
              <a:t>Data Wrangling/Munging</a:t>
            </a:r>
          </a:p>
        </p:txBody>
      </p:sp>
      <p:sp>
        <p:nvSpPr>
          <p:cNvPr id="5" name="Content Placeholder 4"/>
          <p:cNvSpPr txBox="1">
            <a:spLocks noGrp="1"/>
          </p:cNvSpPr>
          <p:nvPr>
            <p:ph idx="1"/>
          </p:nvPr>
        </p:nvSpPr>
        <p:spPr>
          <a:xfrm>
            <a:off x="457200" y="1066800"/>
            <a:ext cx="82296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endParaRPr lang="en-US" sz="2400" dirty="0">
              <a:solidFill>
                <a:schemeClr val="accent1"/>
              </a:solidFill>
            </a:endParaRPr>
          </a:p>
          <a:p>
            <a:r>
              <a:rPr lang="en-US" sz="2000" dirty="0"/>
              <a:t>Data wrangling (sometimes referred to as data munging) is the process of transforming and mapping data from one “raw” data form to into another “</a:t>
            </a:r>
            <a:r>
              <a:rPr lang="en-US" sz="2000" dirty="0" err="1"/>
              <a:t>format”with</a:t>
            </a:r>
            <a:r>
              <a:rPr lang="en-US" sz="2000" dirty="0"/>
              <a:t> the intent of making it more appropriate and valuable for a variety of downstream processes such as analytics. </a:t>
            </a:r>
          </a:p>
          <a:p>
            <a:r>
              <a:rPr lang="en-US" sz="2000" dirty="0"/>
              <a:t>A data wrangler describes the person that preforms these transformation operations</a:t>
            </a:r>
          </a:p>
          <a:p>
            <a:r>
              <a:rPr lang="en-US" sz="2000" dirty="0"/>
              <a:t>This may include further munging, data visualization, data aggregation, training a statistical model, as well as many other potential uses. </a:t>
            </a:r>
          </a:p>
          <a:p>
            <a:r>
              <a:rPr lang="en-US" sz="2000" dirty="0"/>
              <a:t>Data munging as a process typically follows a set of general steps which begin with extracting the data in a raw form from the data source, "munging" the raw data using algorithms (e.g. sorting) or parsing the data into predefined data structures, and finally depositing the resulting content into a data sink for storage and future use</a:t>
            </a:r>
          </a:p>
          <a:p>
            <a:pPr marL="0" indent="0">
              <a:buNone/>
            </a:pPr>
            <a:r>
              <a:rPr lang="en-US" sz="1000" dirty="0"/>
              <a:t>From Wikipedia, the free encyclopedia</a:t>
            </a:r>
            <a:endParaRPr lang="en-US" sz="1000" dirty="0">
              <a:solidFill>
                <a:schemeClr val="accent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A19F6A-E2CA-40B4-87CC-F21A8B1C7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0" y="381000"/>
            <a:ext cx="1282015" cy="118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4697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FC57D-9216-4288-9B14-23942DF78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  <a:endParaRPr lang="en-US" sz="32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09ADDE-8B90-4318-855C-6F5ECBC84E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1" y="1600200"/>
            <a:ext cx="7620000" cy="500565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1FD1DC-58CC-4CBF-9109-B55CFC189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05600" y="457200"/>
            <a:ext cx="1282015" cy="118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6541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FC57D-9216-4288-9B14-23942DF78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1FD1DC-58CC-4CBF-9109-B55CFC189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34081"/>
            <a:ext cx="1282015" cy="1183471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16B25A-48CC-4A1A-8475-E4262F816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6C5E984-2B74-40EF-A4EB-8B22B755F6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417552"/>
            <a:ext cx="7772400" cy="5287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449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FC57D-9216-4288-9B14-23942DF78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  <a:endParaRPr lang="en-US" sz="3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91FD1DC-58CC-4CBF-9109-B55CFC1892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34081"/>
            <a:ext cx="1282015" cy="1183471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A16B25A-48CC-4A1A-8475-E4262F816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 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7D0D42-B74E-425F-A3B6-59F3D6EC3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1445932"/>
            <a:ext cx="7924799" cy="510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026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Autofit/>
          </a:bodyPr>
          <a:lstStyle/>
          <a:p>
            <a:r>
              <a:rPr lang="en-US" sz="3200" b="1" dirty="0"/>
              <a:t>Data Wrangling/Munging</a:t>
            </a:r>
          </a:p>
        </p:txBody>
      </p:sp>
      <p:sp>
        <p:nvSpPr>
          <p:cNvPr id="5" name="Content Placeholder 4"/>
          <p:cNvSpPr txBox="1">
            <a:spLocks noGrp="1"/>
          </p:cNvSpPr>
          <p:nvPr>
            <p:ph idx="1"/>
          </p:nvPr>
        </p:nvSpPr>
        <p:spPr>
          <a:xfrm>
            <a:off x="457200" y="1066800"/>
            <a:ext cx="8229600" cy="50413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>
              <a:buNone/>
            </a:pPr>
            <a:endParaRPr lang="en-US" sz="2400" dirty="0">
              <a:solidFill>
                <a:schemeClr val="accent1"/>
              </a:solidFill>
            </a:endParaRPr>
          </a:p>
          <a:p>
            <a:r>
              <a:rPr lang="en-US" sz="2400" dirty="0"/>
              <a:t>Wrangling, Munging, Preparation, Preprocessing…</a:t>
            </a:r>
          </a:p>
          <a:p>
            <a:endParaRPr lang="en-US" sz="2400" dirty="0"/>
          </a:p>
          <a:p>
            <a:r>
              <a:rPr lang="en-US" sz="2400" dirty="0">
                <a:solidFill>
                  <a:schemeClr val="accent1"/>
                </a:solidFill>
              </a:rPr>
              <a:t>“</a:t>
            </a:r>
            <a:r>
              <a:rPr lang="en-US" sz="2400" dirty="0"/>
              <a:t>process of manually converting or mapping data from one "raw" form into another format that allows for more convenient consumption of the data with the help of semi-automated tools</a:t>
            </a:r>
            <a:r>
              <a:rPr lang="en-US" sz="2400" dirty="0">
                <a:solidFill>
                  <a:schemeClr val="accent1"/>
                </a:solidFill>
              </a:rPr>
              <a:t> “</a:t>
            </a:r>
          </a:p>
          <a:p>
            <a:endParaRPr lang="en-US" sz="2400" dirty="0">
              <a:solidFill>
                <a:schemeClr val="accent1"/>
              </a:solidFill>
            </a:endParaRPr>
          </a:p>
          <a:p>
            <a:r>
              <a:rPr lang="en-US" sz="2400" dirty="0"/>
              <a:t>What percent of a data analytics project is traditionally consumed by “data preparation?”</a:t>
            </a:r>
          </a:p>
          <a:p>
            <a:endParaRPr lang="en-US" sz="2400" dirty="0">
              <a:solidFill>
                <a:schemeClr val="accent1"/>
              </a:solidFill>
            </a:endParaRPr>
          </a:p>
          <a:p>
            <a:r>
              <a:rPr lang="en-US" sz="2400" dirty="0"/>
              <a:t>Why is it (still) a big deal?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A19F6A-E2CA-40B4-87CC-F21A8B1C7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0400" y="381000"/>
            <a:ext cx="1282015" cy="118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210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</a:p>
        </p:txBody>
      </p:sp>
      <p:sp>
        <p:nvSpPr>
          <p:cNvPr id="6" name="Content Placeholder 9"/>
          <p:cNvSpPr txBox="1">
            <a:spLocks noGrp="1"/>
          </p:cNvSpPr>
          <p:nvPr>
            <p:ph idx="1"/>
          </p:nvPr>
        </p:nvSpPr>
        <p:spPr>
          <a:xfrm>
            <a:off x="457200" y="1219200"/>
            <a:ext cx="8229600" cy="4906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algn="l"/>
            <a:r>
              <a:rPr lang="en-US" sz="2800" dirty="0">
                <a:solidFill>
                  <a:schemeClr val="accent1"/>
                </a:solidFill>
              </a:rPr>
              <a:t>417-865-8701, (417)865-8701,  8658701, 417-8658701</a:t>
            </a:r>
          </a:p>
          <a:p>
            <a:pPr algn="l"/>
            <a:r>
              <a:rPr lang="en-US" sz="2800" dirty="0" err="1">
                <a:solidFill>
                  <a:schemeClr val="accent1"/>
                </a:solidFill>
              </a:rPr>
              <a:t>Missoura</a:t>
            </a:r>
            <a:r>
              <a:rPr lang="en-US" sz="2800" dirty="0">
                <a:solidFill>
                  <a:schemeClr val="accent1"/>
                </a:solidFill>
              </a:rPr>
              <a:t>, MO, </a:t>
            </a:r>
            <a:r>
              <a:rPr lang="en-US" sz="2800" dirty="0" err="1">
                <a:solidFill>
                  <a:schemeClr val="accent1"/>
                </a:solidFill>
              </a:rPr>
              <a:t>Mis</a:t>
            </a:r>
            <a:r>
              <a:rPr lang="en-US" sz="2800" dirty="0">
                <a:solidFill>
                  <a:schemeClr val="accent1"/>
                </a:solidFill>
              </a:rPr>
              <a:t>, Miss, MZ, MS, </a:t>
            </a:r>
            <a:r>
              <a:rPr lang="en-US" sz="2800" dirty="0" err="1">
                <a:solidFill>
                  <a:schemeClr val="accent1"/>
                </a:solidFill>
              </a:rPr>
              <a:t>Miz</a:t>
            </a:r>
            <a:r>
              <a:rPr lang="en-US" sz="2800" dirty="0">
                <a:solidFill>
                  <a:schemeClr val="accent1"/>
                </a:solidFill>
              </a:rPr>
              <a:t>, </a:t>
            </a:r>
            <a:r>
              <a:rPr lang="en-US" sz="2800" dirty="0" err="1">
                <a:solidFill>
                  <a:schemeClr val="accent1"/>
                </a:solidFill>
              </a:rPr>
              <a:t>Mizz</a:t>
            </a:r>
            <a:endParaRPr lang="en-US" sz="2800" dirty="0">
              <a:solidFill>
                <a:schemeClr val="accent1"/>
              </a:solidFill>
            </a:endParaRPr>
          </a:p>
          <a:p>
            <a:pPr algn="l"/>
            <a:r>
              <a:rPr lang="en-US" sz="2800" dirty="0">
                <a:solidFill>
                  <a:schemeClr val="accent1"/>
                </a:solidFill>
              </a:rPr>
              <a:t>PO Box 34, P.O. Box 34, Box 34, </a:t>
            </a:r>
            <a:r>
              <a:rPr lang="en-US" sz="2800" dirty="0" err="1">
                <a:solidFill>
                  <a:schemeClr val="accent1"/>
                </a:solidFill>
              </a:rPr>
              <a:t>Bx</a:t>
            </a:r>
            <a:r>
              <a:rPr lang="en-US" sz="2800" dirty="0">
                <a:solidFill>
                  <a:schemeClr val="accent1"/>
                </a:solidFill>
              </a:rPr>
              <a:t> 34, P.O Box 34</a:t>
            </a:r>
          </a:p>
          <a:p>
            <a:pPr algn="l"/>
            <a:r>
              <a:rPr lang="en-US" sz="2800" dirty="0" err="1">
                <a:solidFill>
                  <a:schemeClr val="accent1"/>
                </a:solidFill>
              </a:rPr>
              <a:t>Mallery</a:t>
            </a:r>
            <a:r>
              <a:rPr lang="en-US" sz="2800" dirty="0">
                <a:solidFill>
                  <a:schemeClr val="accent1"/>
                </a:solidFill>
              </a:rPr>
              <a:t>, </a:t>
            </a:r>
            <a:r>
              <a:rPr lang="en-US" sz="2800" dirty="0" err="1">
                <a:solidFill>
                  <a:schemeClr val="accent1"/>
                </a:solidFill>
              </a:rPr>
              <a:t>Malery</a:t>
            </a:r>
            <a:r>
              <a:rPr lang="en-US" sz="2800" dirty="0">
                <a:solidFill>
                  <a:schemeClr val="accent1"/>
                </a:solidFill>
              </a:rPr>
              <a:t>, </a:t>
            </a:r>
            <a:r>
              <a:rPr lang="en-US" sz="2800" dirty="0" err="1">
                <a:solidFill>
                  <a:schemeClr val="accent1"/>
                </a:solidFill>
              </a:rPr>
              <a:t>Mallrey</a:t>
            </a:r>
            <a:r>
              <a:rPr lang="en-US" sz="2800" dirty="0">
                <a:solidFill>
                  <a:schemeClr val="accent1"/>
                </a:solidFill>
              </a:rPr>
              <a:t>, Mallory, Malory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4648200"/>
            <a:ext cx="999831" cy="9876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05285" y="3849581"/>
            <a:ext cx="999831" cy="9876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6600" y="3355762"/>
            <a:ext cx="999831" cy="9876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1600" y="4837219"/>
            <a:ext cx="999831" cy="98763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0FDE1EB-9E44-47BD-875A-7F180A707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274638"/>
            <a:ext cx="1282015" cy="118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7504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943346"/>
            <a:ext cx="999831" cy="9876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59" y="5186920"/>
            <a:ext cx="999831" cy="9876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0" y="4038600"/>
            <a:ext cx="999831" cy="9876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7909" y="5433830"/>
            <a:ext cx="999831" cy="987638"/>
          </a:xfrm>
          <a:prstGeom prst="rect">
            <a:avLst/>
          </a:prstGeom>
        </p:spPr>
      </p:pic>
      <p:sp>
        <p:nvSpPr>
          <p:cNvPr id="10" name="Content Placeholder 9"/>
          <p:cNvSpPr txBox="1">
            <a:spLocks noGrp="1"/>
          </p:cNvSpPr>
          <p:nvPr>
            <p:ph idx="1"/>
          </p:nvPr>
        </p:nvSpPr>
        <p:spPr>
          <a:xfrm>
            <a:off x="457200" y="1154776"/>
            <a:ext cx="8229600" cy="4525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accent1"/>
                </a:solidFill>
              </a:rPr>
              <a:t>Initial “profiling” or handshake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accent1"/>
                </a:solidFill>
              </a:rPr>
              <a:t>Proper format for analysis tool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accent1"/>
                </a:solidFill>
              </a:rPr>
              <a:t>Identify and remove anomalies and errors (cleansing)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accent1"/>
                </a:solidFill>
              </a:rPr>
              <a:t>Standardize / normalize data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accent1"/>
                </a:solidFill>
              </a:rPr>
              <a:t>Proper data types for fields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accent1"/>
                </a:solidFill>
              </a:rPr>
              <a:t>Creation of “metadata” fields (“virtual fields”)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accent1"/>
                </a:solidFill>
              </a:rPr>
              <a:t>Enhancements – outside data (Open Data, etc.)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accent1"/>
                </a:solidFill>
              </a:rPr>
              <a:t>Articulation of data (does it make sense?)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sz="2400" dirty="0">
                <a:solidFill>
                  <a:schemeClr val="accent1"/>
                </a:solidFill>
              </a:rPr>
              <a:t>Preservation and logging (audit trail)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2400" dirty="0">
              <a:solidFill>
                <a:schemeClr val="accent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7CD3214-178F-4A08-854F-8A4878DA19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5416" y="253694"/>
            <a:ext cx="1282015" cy="118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88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92162"/>
          </a:xfrm>
        </p:spPr>
        <p:txBody>
          <a:bodyPr>
            <a:normAutofit/>
          </a:bodyPr>
          <a:lstStyle/>
          <a:p>
            <a:r>
              <a:rPr lang="en-US" sz="3200" b="1" dirty="0"/>
              <a:t>Data Wrangling/Munging</a:t>
            </a:r>
          </a:p>
        </p:txBody>
      </p:sp>
      <p:sp>
        <p:nvSpPr>
          <p:cNvPr id="6" name="Content Placeholder 5"/>
          <p:cNvSpPr txBox="1">
            <a:spLocks noGrp="1"/>
          </p:cNvSpPr>
          <p:nvPr>
            <p:ph idx="1"/>
          </p:nvPr>
        </p:nvSpPr>
        <p:spPr>
          <a:xfrm>
            <a:off x="426159" y="1063283"/>
            <a:ext cx="8229600" cy="4525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accent1"/>
                </a:solidFill>
              </a:rPr>
              <a:t>S</a:t>
            </a:r>
            <a:r>
              <a:rPr lang="en-US" sz="2400" dirty="0">
                <a:solidFill>
                  <a:schemeClr val="accent1"/>
                </a:solidFill>
              </a:rPr>
              <a:t>pecific</a:t>
            </a:r>
          </a:p>
          <a:p>
            <a:r>
              <a:rPr lang="en-US" sz="2800" b="1" dirty="0">
                <a:solidFill>
                  <a:schemeClr val="accent1"/>
                </a:solidFill>
              </a:rPr>
              <a:t>M</a:t>
            </a:r>
            <a:r>
              <a:rPr lang="en-US" sz="2400" dirty="0">
                <a:solidFill>
                  <a:schemeClr val="accent1"/>
                </a:solidFill>
              </a:rPr>
              <a:t>easurable</a:t>
            </a:r>
          </a:p>
          <a:p>
            <a:r>
              <a:rPr lang="en-US" sz="2800" b="1" dirty="0">
                <a:solidFill>
                  <a:schemeClr val="accent1"/>
                </a:solidFill>
              </a:rPr>
              <a:t>A</a:t>
            </a:r>
            <a:r>
              <a:rPr lang="en-US" sz="2400" dirty="0">
                <a:solidFill>
                  <a:schemeClr val="accent1"/>
                </a:solidFill>
              </a:rPr>
              <a:t>chievable</a:t>
            </a:r>
          </a:p>
          <a:p>
            <a:r>
              <a:rPr lang="en-US" sz="2800" b="1" dirty="0">
                <a:solidFill>
                  <a:schemeClr val="accent1"/>
                </a:solidFill>
              </a:rPr>
              <a:t>R</a:t>
            </a:r>
            <a:r>
              <a:rPr lang="en-US" sz="2400" dirty="0">
                <a:solidFill>
                  <a:schemeClr val="accent1"/>
                </a:solidFill>
              </a:rPr>
              <a:t>ealistic</a:t>
            </a:r>
          </a:p>
          <a:p>
            <a:r>
              <a:rPr lang="en-US" sz="2800" b="1" dirty="0">
                <a:solidFill>
                  <a:schemeClr val="accent1"/>
                </a:solidFill>
              </a:rPr>
              <a:t>T</a:t>
            </a:r>
            <a:r>
              <a:rPr lang="en-US" sz="2400" dirty="0">
                <a:solidFill>
                  <a:schemeClr val="accent1"/>
                </a:solidFill>
              </a:rPr>
              <a:t>imely</a:t>
            </a:r>
          </a:p>
          <a:p>
            <a:r>
              <a:rPr lang="en-US" sz="2400" dirty="0">
                <a:solidFill>
                  <a:schemeClr val="accent1"/>
                </a:solidFill>
              </a:rPr>
              <a:t>Resources:</a:t>
            </a:r>
          </a:p>
          <a:p>
            <a:r>
              <a:rPr lang="en-US" sz="2000" dirty="0">
                <a:solidFill>
                  <a:schemeClr val="accent1"/>
                </a:solidFill>
                <a:hlinkClick r:id="rId2"/>
              </a:rPr>
              <a:t>https://confluence.cornell.edu/display/metrics/Successful+Metrics</a:t>
            </a:r>
            <a:endParaRPr lang="en-US" sz="2000" dirty="0">
              <a:solidFill>
                <a:schemeClr val="accent1"/>
              </a:solidFill>
            </a:endParaRPr>
          </a:p>
          <a:p>
            <a:endParaRPr lang="en-US" sz="2400" dirty="0">
              <a:solidFill>
                <a:schemeClr val="accent1"/>
              </a:solidFill>
            </a:endParaRPr>
          </a:p>
          <a:p>
            <a:endParaRPr lang="en-US" sz="2400" dirty="0">
              <a:solidFill>
                <a:schemeClr val="accent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4565755"/>
            <a:ext cx="7124165" cy="182385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7C06559-A1D7-4A52-A23A-1973E4FCCB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9630" y="265760"/>
            <a:ext cx="1282015" cy="118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664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10155</TotalTime>
  <Words>983</Words>
  <Application>Microsoft Office PowerPoint</Application>
  <PresentationFormat>On-screen Show (4:3)</PresentationFormat>
  <Paragraphs>167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Wingdings</vt:lpstr>
      <vt:lpstr>Office Theme</vt:lpstr>
      <vt:lpstr> </vt:lpstr>
      <vt:lpstr>Data Wrangling/Munging</vt:lpstr>
      <vt:lpstr>Data Wrangling/Munging</vt:lpstr>
      <vt:lpstr>Data Wrangling/Munging</vt:lpstr>
      <vt:lpstr>Data Wrangling/Munging</vt:lpstr>
      <vt:lpstr>Data Wrangling/Munging</vt:lpstr>
      <vt:lpstr>Data Wrangling/Munging</vt:lpstr>
      <vt:lpstr>Data Wrangling/Munging</vt:lpstr>
      <vt:lpstr>Data Wrangling/Munging</vt:lpstr>
      <vt:lpstr>Data Wrangling/Munging</vt:lpstr>
      <vt:lpstr>Data Wrangling/Munging</vt:lpstr>
      <vt:lpstr>Data Munging Week 3 Homework</vt:lpstr>
      <vt:lpstr>Data Wrangling/Munging</vt:lpstr>
      <vt:lpstr>Data Wrangling/Munging</vt:lpstr>
      <vt:lpstr>Data Wrangling/Munging</vt:lpstr>
      <vt:lpstr>Data Wrangling/Munging</vt:lpstr>
    </vt:vector>
  </TitlesOfParts>
  <Company>BKD LLP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Lanny Morrow</dc:creator>
  <cp:lastModifiedBy>Verne Claussen</cp:lastModifiedBy>
  <cp:revision>113</cp:revision>
  <dcterms:created xsi:type="dcterms:W3CDTF">2015-08-19T20:00:52Z</dcterms:created>
  <dcterms:modified xsi:type="dcterms:W3CDTF">2018-01-25T02:09:44Z</dcterms:modified>
</cp:coreProperties>
</file>

<file path=docProps/thumbnail.jpeg>
</file>